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sldIdLst>
    <p:sldId id="256" r:id="rId2"/>
    <p:sldId id="325" r:id="rId3"/>
    <p:sldId id="286" r:id="rId4"/>
    <p:sldId id="287" r:id="rId5"/>
    <p:sldId id="327" r:id="rId6"/>
    <p:sldId id="328" r:id="rId7"/>
    <p:sldId id="329" r:id="rId8"/>
    <p:sldId id="331" r:id="rId9"/>
    <p:sldId id="326" r:id="rId10"/>
    <p:sldId id="316" r:id="rId11"/>
    <p:sldId id="317" r:id="rId12"/>
    <p:sldId id="318" r:id="rId13"/>
    <p:sldId id="319" r:id="rId14"/>
    <p:sldId id="320" r:id="rId15"/>
    <p:sldId id="321" r:id="rId16"/>
    <p:sldId id="324" r:id="rId17"/>
    <p:sldId id="322" r:id="rId18"/>
    <p:sldId id="263" r:id="rId19"/>
    <p:sldId id="26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6416" autoAdjust="0"/>
  </p:normalViewPr>
  <p:slideViewPr>
    <p:cSldViewPr snapToGrid="0" showGuides="1">
      <p:cViewPr varScale="1">
        <p:scale>
          <a:sx n="101" d="100"/>
          <a:sy n="101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08.06.2024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08.06.2024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08.06.2024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</a:t>
            </a:r>
            <a:r>
              <a:rPr lang="en-US" sz="4000" dirty="0">
                <a:latin typeface="Tahoma" panose="020B0604030504040204" pitchFamily="34" charset="0"/>
                <a:ea typeface="Times New Roman" panose="02020603050405020304" pitchFamily="18" charset="0"/>
              </a:rPr>
              <a:t>6</a:t>
            </a:r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. </a:t>
            </a:r>
            <a:r>
              <a:rPr lang="ru-RU" sz="4000" b="1" dirty="0" err="1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Iframe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F42E0A2-1772-43A6-93A6-BE55334519E7}"/>
              </a:ext>
            </a:extLst>
          </p:cNvPr>
          <p:cNvSpPr txBox="1">
            <a:spLocks/>
          </p:cNvSpPr>
          <p:nvPr/>
        </p:nvSpPr>
        <p:spPr>
          <a:xfrm>
            <a:off x="618410" y="2792793"/>
            <a:ext cx="10662037" cy="66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</a:t>
            </a:r>
            <a:r>
              <a:rPr lang="en-US" sz="4000" dirty="0">
                <a:latin typeface="Tahoma" panose="020B0604030504040204" pitchFamily="34" charset="0"/>
                <a:ea typeface="Times New Roman" panose="02020603050405020304" pitchFamily="18" charset="0"/>
              </a:rPr>
              <a:t>7</a:t>
            </a:r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. </a:t>
            </a:r>
            <a:r>
              <a:rPr lang="ru-RU" sz="4000" b="1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Формы для сбора данных</a:t>
            </a:r>
            <a:r>
              <a:rPr lang="ru-RU" sz="4000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endParaRPr lang="ru-RU" sz="4000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DD47D0-CA8F-4E5E-8954-48449F312597}"/>
              </a:ext>
            </a:extLst>
          </p:cNvPr>
          <p:cNvSpPr txBox="1">
            <a:spLocks/>
          </p:cNvSpPr>
          <p:nvPr/>
        </p:nvSpPr>
        <p:spPr>
          <a:xfrm>
            <a:off x="618409" y="3429000"/>
            <a:ext cx="10662037" cy="66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8. Макетирование страниц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Что такое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float?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94CF03-C614-4D4E-BA6F-8BBB5415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5" y="979938"/>
            <a:ext cx="9810425" cy="55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4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Что такое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flexbox?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AA6082-C1CD-461F-AE20-A2914C1D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73" y="999858"/>
            <a:ext cx="9743947" cy="55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Терминология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flexbox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911BD0-F97A-4FFF-8A5E-A82E88EB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1" y="1147132"/>
            <a:ext cx="9497160" cy="45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5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3DD674-86DC-4E26-8EBE-9DE86C22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6" y="367469"/>
            <a:ext cx="9957520" cy="5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Что такое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 GRID?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FF634E-D8AD-4CD7-881A-3E5A17F82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7" y="1114003"/>
            <a:ext cx="9835383" cy="51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Базовая терминология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 GRID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0D6DA3-1F8E-4BC5-8BA0-23130371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3" y="1375873"/>
            <a:ext cx="9681430" cy="46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6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Базовая терминология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 GRID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8B5EBD-086C-4971-8A51-07536B089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65" y="1316052"/>
            <a:ext cx="9543255" cy="50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86B41D-C5D4-416F-9972-DDB8841C9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651"/>
            <a:ext cx="10114077" cy="54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2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/>
        </p:nvGraphicFramePr>
        <p:xfrm>
          <a:off x="458470" y="1526766"/>
          <a:ext cx="10206859" cy="454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181743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Введение в HTML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Структура страницы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гиперссылок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60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Основы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159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Размещение изображений, списков и таблиц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Iframe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2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Формы для сбора данных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36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Макетирование страницы с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9468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Таблицы стилей для печати и мобильной версии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8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Подготовка, размещение и поддержка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Дополнительная информация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63207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571501" y="946554"/>
            <a:ext cx="8088344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i="0" dirty="0">
                <a:effectLst/>
                <a:latin typeface="+mj-lt"/>
              </a:rPr>
              <a:t>HTML и CSS. Уровень 1. Создание сайтов на HTML 5 и СSS 3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06120" y="6195355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880" y="1625124"/>
            <a:ext cx="11153094" cy="4739720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Взаимодействие ссылок с </a:t>
            </a:r>
            <a:r>
              <a:rPr lang="en-US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iframe-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элементами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Встраивание внешних файлов с помощью элемента &lt;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iframe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&gt;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latin typeface="+mn-lt"/>
              </a:rPr>
              <a:t>Цель и состав форм на веб-страницах</a:t>
            </a: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Различные элементы формы и их атрибуты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Создание формы обратной связи и обработка данных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Изменение оформления границ и отступов элементов.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Задание ширины и высоты элементов.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Использование свойства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float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для плавающих элементов.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Управление видимостью элементов.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Применение различных значений свойства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display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для сложных макетов.</a:t>
            </a:r>
            <a:endParaRPr lang="ru-RU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&lt;iframe&gt; - 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встраивание внешнего контента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518054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i="0" dirty="0">
                <a:effectLst/>
                <a:latin typeface="Century Gothic" panose="020B0502020202020204" pitchFamily="34" charset="0"/>
              </a:rPr>
              <a:t>Элемент </a:t>
            </a:r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iframe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 в HTML позволяет встраивать на веб-страницу документы, видео, интерактивные медиафайлы и другие части содержимого из других источников. Это один из старейших HTML-элементов, впервые его поддержка была включена в браузер Microsoft Internet Explorer в 1997 году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4A514-EB1E-4ACF-A0CB-5B4D9D294CF7}"/>
              </a:ext>
            </a:extLst>
          </p:cNvPr>
          <p:cNvSpPr txBox="1"/>
          <p:nvPr/>
        </p:nvSpPr>
        <p:spPr>
          <a:xfrm>
            <a:off x="704850" y="3619919"/>
            <a:ext cx="94392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Однако, стоит отметить, что использование </a:t>
            </a:r>
            <a:r>
              <a:rPr lang="ru-RU" sz="2000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iframe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может привести к проблемам с безопасностью и производительностью. В некоторых случаях встраиваемый документ может оказывать определенное влияние на вашу страницу, например вызовет появление всплывающих окон, уведомлений или будет автоматически проигрывать видео</a:t>
            </a: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&lt;iframe&gt; - 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встраивание внешнего контента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9EF904-F04E-4371-B98D-8794C8C0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2" y="1929445"/>
            <a:ext cx="9077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1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&lt;iframe&gt; 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и ссылки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518055"/>
            <a:ext cx="9439274" cy="958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Взаимодействие ссылок с элементами </a:t>
            </a:r>
            <a:r>
              <a:rPr lang="ru-RU" sz="2000" dirty="0" err="1">
                <a:latin typeface="Century Gothic" panose="020B0502020202020204" pitchFamily="34" charset="0"/>
              </a:rPr>
              <a:t>iframe</a:t>
            </a:r>
            <a:r>
              <a:rPr lang="ru-RU" sz="2000" b="0" dirty="0">
                <a:latin typeface="Century Gothic" panose="020B0502020202020204" pitchFamily="34" charset="0"/>
              </a:rPr>
              <a:t> в веб-разработке - это важная тема. В основном, </a:t>
            </a:r>
            <a:r>
              <a:rPr lang="ru-RU" sz="2000" dirty="0" err="1">
                <a:latin typeface="Century Gothic" panose="020B0502020202020204" pitchFamily="34" charset="0"/>
              </a:rPr>
              <a:t>iframe</a:t>
            </a:r>
            <a:r>
              <a:rPr lang="ru-RU" sz="2000" b="0" dirty="0">
                <a:latin typeface="Century Gothic" panose="020B0502020202020204" pitchFamily="34" charset="0"/>
              </a:rPr>
              <a:t> используется для внедрения внешних HTML-страниц на вашу веб-страницу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4A514-EB1E-4ACF-A0CB-5B4D9D294CF7}"/>
              </a:ext>
            </a:extLst>
          </p:cNvPr>
          <p:cNvSpPr txBox="1"/>
          <p:nvPr/>
        </p:nvSpPr>
        <p:spPr>
          <a:xfrm>
            <a:off x="666483" y="4806414"/>
            <a:ext cx="94392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вы хотите, чтобы ссылка открывалась в родительском окне (то есть в окне, которое содержит 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iframe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вы можете использовать 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="_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". 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Если вы хотите, чтобы ссылка открывалась в самом верхнем окне (то есть в окне, которое содержит все остальные окна), вы можете использовать 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="_</a:t>
            </a:r>
            <a:r>
              <a:rPr lang="ru-RU" sz="2000" b="1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</a:t>
            </a:r>
            <a:r>
              <a:rPr lang="ru-RU" sz="2000" b="1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67F71DEA-3C92-475C-88FB-4C7BF7F5A987}"/>
              </a:ext>
            </a:extLst>
          </p:cNvPr>
          <p:cNvSpPr txBox="1">
            <a:spLocks/>
          </p:cNvSpPr>
          <p:nvPr/>
        </p:nvSpPr>
        <p:spPr>
          <a:xfrm>
            <a:off x="704851" y="2709479"/>
            <a:ext cx="9439274" cy="1825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Когда вы создаете ссылку внутри </a:t>
            </a:r>
            <a:r>
              <a:rPr lang="ru-RU" sz="2000" dirty="0" err="1">
                <a:latin typeface="Century Gothic" panose="020B0502020202020204" pitchFamily="34" charset="0"/>
              </a:rPr>
              <a:t>iframe</a:t>
            </a:r>
            <a:r>
              <a:rPr lang="ru-RU" sz="2000" b="0" dirty="0">
                <a:latin typeface="Century Gothic" panose="020B0502020202020204" pitchFamily="34" charset="0"/>
              </a:rPr>
              <a:t>, по умолчанию, любой клик по этой ссылке будет загружать новую страницу внутри этого же </a:t>
            </a:r>
            <a:r>
              <a:rPr lang="ru-RU" sz="2000" dirty="0" err="1">
                <a:latin typeface="Century Gothic" panose="020B0502020202020204" pitchFamily="34" charset="0"/>
              </a:rPr>
              <a:t>iframe</a:t>
            </a:r>
            <a:r>
              <a:rPr lang="ru-RU" sz="2000" b="0" dirty="0">
                <a:latin typeface="Century Gothic" panose="020B0502020202020204" pitchFamily="34" charset="0"/>
              </a:rPr>
              <a:t>. Однако, вы можете изменить это поведение, используя атрибут </a:t>
            </a:r>
            <a:r>
              <a:rPr lang="ru-RU" sz="2000" dirty="0" err="1">
                <a:latin typeface="Century Gothic" panose="020B0502020202020204" pitchFamily="34" charset="0"/>
              </a:rPr>
              <a:t>target</a:t>
            </a:r>
            <a:r>
              <a:rPr lang="ru-RU" sz="2000" b="0" dirty="0">
                <a:latin typeface="Century Gothic" panose="020B0502020202020204" pitchFamily="34" charset="0"/>
              </a:rPr>
              <a:t> в теге </a:t>
            </a:r>
            <a:r>
              <a:rPr lang="ru-RU" sz="2000" dirty="0">
                <a:latin typeface="Century Gothic" panose="020B0502020202020204" pitchFamily="34" charset="0"/>
              </a:rPr>
              <a:t>a</a:t>
            </a:r>
            <a:r>
              <a:rPr lang="ru-RU" sz="2000" b="0" dirty="0">
                <a:latin typeface="Century Gothic" panose="020B0502020202020204" pitchFamily="34" charset="0"/>
              </a:rPr>
              <a:t> вашей ссылки. Например, если вы хотите, чтобы ссылка открывалась в новой вкладке браузера, вы можете использовать </a:t>
            </a:r>
            <a:r>
              <a:rPr lang="ru-RU" sz="2000" dirty="0" err="1">
                <a:latin typeface="Century Gothic" panose="020B0502020202020204" pitchFamily="34" charset="0"/>
              </a:rPr>
              <a:t>target</a:t>
            </a:r>
            <a:r>
              <a:rPr lang="ru-RU" sz="2000" dirty="0">
                <a:latin typeface="Century Gothic" panose="020B0502020202020204" pitchFamily="34" charset="0"/>
              </a:rPr>
              <a:t>="_</a:t>
            </a:r>
            <a:r>
              <a:rPr lang="ru-RU" sz="2000" dirty="0" err="1">
                <a:latin typeface="Century Gothic" panose="020B0502020202020204" pitchFamily="34" charset="0"/>
              </a:rPr>
              <a:t>blank</a:t>
            </a:r>
            <a:r>
              <a:rPr lang="ru-RU" sz="2000" dirty="0">
                <a:latin typeface="Century Gothic" panose="020B0502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234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&lt;iframe&gt; 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и ссылки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5DD15-26D3-46BF-BE4F-166A4C80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795462"/>
            <a:ext cx="5972175" cy="1362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4FC6B9-8A98-46C5-A3C0-1509C55A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4119827"/>
            <a:ext cx="7124700" cy="1123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5CA0A9-241E-4063-B0EF-0B6751F5BD26}"/>
              </a:ext>
            </a:extLst>
          </p:cNvPr>
          <p:cNvSpPr txBox="1"/>
          <p:nvPr/>
        </p:nvSpPr>
        <p:spPr>
          <a:xfrm>
            <a:off x="3164905" y="1272242"/>
            <a:ext cx="46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Index.html</a:t>
            </a:r>
            <a:endParaRPr lang="ru-RU" sz="28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4C7D4-B809-44EB-9EA2-92CECFBDFD99}"/>
              </a:ext>
            </a:extLst>
          </p:cNvPr>
          <p:cNvSpPr txBox="1"/>
          <p:nvPr/>
        </p:nvSpPr>
        <p:spPr>
          <a:xfrm>
            <a:off x="3164905" y="3596607"/>
            <a:ext cx="469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entury Gothic" panose="020B0502020202020204" pitchFamily="34" charset="0"/>
              </a:rPr>
              <a:t>iframe.html</a:t>
            </a:r>
            <a:endParaRPr lang="ru-RU" sz="28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0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Формы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258956"/>
            <a:ext cx="9439274" cy="133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i="0" dirty="0">
                <a:effectLst/>
                <a:latin typeface="Century Gothic" panose="020B0502020202020204" pitchFamily="34" charset="0"/>
              </a:rPr>
              <a:t>HTML-формы - это мощный инструмент для взаимодействия с пользователями на веб-страницах. Они представляют собой раздел документа, который позволяет пользователям вводить информацию для последующей обработки системой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A63BD9B-3D3A-4B66-B27C-9EB1B823FCBA}"/>
              </a:ext>
            </a:extLst>
          </p:cNvPr>
          <p:cNvSpPr txBox="1">
            <a:spLocks/>
          </p:cNvSpPr>
          <p:nvPr/>
        </p:nvSpPr>
        <p:spPr>
          <a:xfrm>
            <a:off x="704851" y="2743424"/>
            <a:ext cx="9439274" cy="973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i="0" dirty="0">
                <a:effectLst/>
                <a:latin typeface="Century Gothic" panose="020B0502020202020204" pitchFamily="34" charset="0"/>
              </a:rPr>
              <a:t>Форма в HTML задаётся с помощью элемента &lt;</a:t>
            </a:r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form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&gt;. Внутри этого элемента размещаются различные элементы управления (</a:t>
            </a:r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controls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), такие как текстовые поля, кнопки, переключатели и другие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32938F0-303B-4A96-9C51-5495CF42616E}"/>
              </a:ext>
            </a:extLst>
          </p:cNvPr>
          <p:cNvGrpSpPr/>
          <p:nvPr/>
        </p:nvGrpSpPr>
        <p:grpSpPr>
          <a:xfrm>
            <a:off x="1014675" y="3881370"/>
            <a:ext cx="6357675" cy="2611506"/>
            <a:chOff x="652725" y="3594561"/>
            <a:chExt cx="6357675" cy="2611506"/>
          </a:xfrm>
        </p:grpSpPr>
        <p:sp>
          <p:nvSpPr>
            <p:cNvPr id="17" name="Скругленный прямоугольник 5">
              <a:extLst>
                <a:ext uri="{FF2B5EF4-FFF2-40B4-BE49-F238E27FC236}">
                  <a16:creationId xmlns:a16="http://schemas.microsoft.com/office/drawing/2014/main" id="{57EF36D4-21BB-42C5-938E-FD16D247A27C}"/>
                </a:ext>
              </a:extLst>
            </p:cNvPr>
            <p:cNvSpPr/>
            <p:nvPr/>
          </p:nvSpPr>
          <p:spPr>
            <a:xfrm>
              <a:off x="652725" y="3594561"/>
              <a:ext cx="6357675" cy="2611506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Блок-схема: узел 17">
              <a:extLst>
                <a:ext uri="{FF2B5EF4-FFF2-40B4-BE49-F238E27FC236}">
                  <a16:creationId xmlns:a16="http://schemas.microsoft.com/office/drawing/2014/main" id="{21A1EBED-7CA4-4697-ABC8-CCB5F8EF354C}"/>
                </a:ext>
              </a:extLst>
            </p:cNvPr>
            <p:cNvSpPr/>
            <p:nvPr/>
          </p:nvSpPr>
          <p:spPr>
            <a:xfrm>
              <a:off x="789450" y="3760588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Блок-схема: узел 18">
              <a:extLst>
                <a:ext uri="{FF2B5EF4-FFF2-40B4-BE49-F238E27FC236}">
                  <a16:creationId xmlns:a16="http://schemas.microsoft.com/office/drawing/2014/main" id="{8E25BF0D-E2DA-466F-A8E7-38F9B6447792}"/>
                </a:ext>
              </a:extLst>
            </p:cNvPr>
            <p:cNvSpPr/>
            <p:nvPr/>
          </p:nvSpPr>
          <p:spPr>
            <a:xfrm>
              <a:off x="967351" y="3760588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Блок-схема: узел 19">
              <a:extLst>
                <a:ext uri="{FF2B5EF4-FFF2-40B4-BE49-F238E27FC236}">
                  <a16:creationId xmlns:a16="http://schemas.microsoft.com/office/drawing/2014/main" id="{6EA55DE7-649D-4A24-AD40-60831758B586}"/>
                </a:ext>
              </a:extLst>
            </p:cNvPr>
            <p:cNvSpPr/>
            <p:nvPr/>
          </p:nvSpPr>
          <p:spPr>
            <a:xfrm>
              <a:off x="1189027" y="3760588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E6F05B-F2F6-4103-AC90-74689F1D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37" y="4357424"/>
            <a:ext cx="577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9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Три способа построить макет в CSS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FD80BF-1404-495E-AFA2-90D61140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0" y="1351658"/>
            <a:ext cx="9675316" cy="47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346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562</Words>
  <Application>Microsoft Office PowerPoint</Application>
  <PresentationFormat>Широкоэкранный</PresentationFormat>
  <Paragraphs>80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Open Sans</vt:lpstr>
      <vt:lpstr>Wingdings 3</vt:lpstr>
      <vt:lpstr>Calibri</vt:lpstr>
      <vt:lpstr>Tahoma</vt:lpstr>
      <vt:lpstr>Arial</vt:lpstr>
      <vt:lpstr>Century Gothic</vt:lpstr>
      <vt:lpstr>Тема Office</vt:lpstr>
      <vt:lpstr>Модуль 6. Iframe</vt:lpstr>
      <vt:lpstr>Описание курса</vt:lpstr>
      <vt:lpstr>В этом модуле мы рассмотрим:</vt:lpstr>
      <vt:lpstr>&lt;iframe&gt; - встраивание внешнего контента</vt:lpstr>
      <vt:lpstr>&lt;iframe&gt; - встраивание внешнего контента</vt:lpstr>
      <vt:lpstr>&lt;iframe&gt; и ссылки</vt:lpstr>
      <vt:lpstr>&lt;iframe&gt; и ссылки</vt:lpstr>
      <vt:lpstr>HTML - Формы</vt:lpstr>
      <vt:lpstr>Три способа построить макет в CSS</vt:lpstr>
      <vt:lpstr>Что такое float?</vt:lpstr>
      <vt:lpstr>Что такое flexbox?</vt:lpstr>
      <vt:lpstr>Терминология flexbox</vt:lpstr>
      <vt:lpstr>Презентация PowerPoint</vt:lpstr>
      <vt:lpstr>Что такое CSS GRID?</vt:lpstr>
      <vt:lpstr>Базовая терминология CSS GRID</vt:lpstr>
      <vt:lpstr>Базовая терминология CSS GRID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180</cp:revision>
  <dcterms:created xsi:type="dcterms:W3CDTF">2023-04-14T11:23:01Z</dcterms:created>
  <dcterms:modified xsi:type="dcterms:W3CDTF">2024-06-08T19:47:17Z</dcterms:modified>
</cp:coreProperties>
</file>